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5" r:id="rId2"/>
    <p:sldMasterId id="2147483828" r:id="rId3"/>
  </p:sldMasterIdLst>
  <p:notesMasterIdLst>
    <p:notesMasterId r:id="rId17"/>
  </p:notesMasterIdLst>
  <p:handoutMasterIdLst>
    <p:handoutMasterId r:id="rId18"/>
  </p:handoutMasterIdLst>
  <p:sldIdLst>
    <p:sldId id="2394" r:id="rId4"/>
    <p:sldId id="2366" r:id="rId5"/>
    <p:sldId id="2388" r:id="rId6"/>
    <p:sldId id="2396" r:id="rId7"/>
    <p:sldId id="2397" r:id="rId8"/>
    <p:sldId id="2398" r:id="rId9"/>
    <p:sldId id="2399" r:id="rId10"/>
    <p:sldId id="2400" r:id="rId11"/>
    <p:sldId id="2401" r:id="rId12"/>
    <p:sldId id="2402" r:id="rId13"/>
    <p:sldId id="2403" r:id="rId14"/>
    <p:sldId id="2404" r:id="rId15"/>
    <p:sldId id="2405" r:id="rId16"/>
  </p:sldIdLst>
  <p:sldSz cx="12192000" cy="6858000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7050FDD-731F-47DA-9335-B8379A5043F8}">
          <p14:sldIdLst>
            <p14:sldId id="2394"/>
            <p14:sldId id="2366"/>
            <p14:sldId id="2388"/>
            <p14:sldId id="2396"/>
            <p14:sldId id="2397"/>
            <p14:sldId id="2398"/>
            <p14:sldId id="2399"/>
            <p14:sldId id="2400"/>
            <p14:sldId id="2401"/>
            <p14:sldId id="2402"/>
            <p14:sldId id="2403"/>
            <p14:sldId id="2404"/>
            <p14:sldId id="24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wen.liu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  <a:srgbClr val="D9E5F3"/>
    <a:srgbClr val="F2F2F2"/>
    <a:srgbClr val="D9D9D9"/>
    <a:srgbClr val="A0BDE0"/>
    <a:srgbClr val="8BAED9"/>
    <a:srgbClr val="000066"/>
    <a:srgbClr val="861113"/>
    <a:srgbClr val="9E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1" autoAdjust="0"/>
    <p:restoredTop sz="93910" autoAdjust="0"/>
  </p:normalViewPr>
  <p:slideViewPr>
    <p:cSldViewPr snapToGrid="0">
      <p:cViewPr>
        <p:scale>
          <a:sx n="70" d="100"/>
          <a:sy n="70" d="100"/>
        </p:scale>
        <p:origin x="-1908" y="-1056"/>
      </p:cViewPr>
      <p:guideLst>
        <p:guide orient="horz" pos="2183"/>
        <p:guide pos="3840"/>
        <p:guide pos="7355"/>
        <p:guide pos="332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94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10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C6B94-CEC2-435E-BF05-B9222E13763C}" type="doc">
      <dgm:prSet loTypeId="urn:microsoft.com/office/officeart/2005/8/layout/process2" loCatId="process" qsTypeId="urn:microsoft.com/office/officeart/2005/8/quickstyle/simple3" qsCatId="simple" csTypeId="urn:microsoft.com/office/officeart/2005/8/colors/accent1_1" csCatId="accent1" phldr="1"/>
      <dgm:spPr/>
    </dgm:pt>
    <dgm:pt modelId="{E5CC4CA7-280F-4ADB-B278-E93B59CEC81D}">
      <dgm:prSet phldrT="[文本]" custT="1"/>
      <dgm:spPr>
        <a:xfrm>
          <a:off x="213508" y="1406"/>
          <a:ext cx="7493863" cy="71937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从长周期来看，沪胶期价已经处于历史底部阶段，下行空间预计不多；</a:t>
          </a:r>
          <a:endParaRPr lang="en-US" altLang="zh-CN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  <a:p>
          <a:r>
            <a:rPr lang="en-US" altLang="zh-CN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2020</a:t>
          </a:r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年之后全球天胶新增种植面积将大幅下降，天胶供需格局或将逐步得到改善，胶价有望走出本轮熊市。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3F5407A8-1786-4362-83A6-6AE32B25840A}" type="parTrans" cxnId="{EE36BA27-7780-4830-9910-6E4C010DE6F9}">
      <dgm:prSet/>
      <dgm:spPr/>
      <dgm:t>
        <a:bodyPr/>
        <a:lstStyle/>
        <a:p>
          <a:endParaRPr lang="zh-CN" altLang="en-US"/>
        </a:p>
      </dgm:t>
    </dgm:pt>
    <dgm:pt modelId="{31F918B4-8B4B-428E-8A28-84B3DFA74481}" type="sibTrans" cxnId="{EE36BA27-7780-4830-9910-6E4C010DE6F9}">
      <dgm:prSet custT="1"/>
      <dgm:spPr>
        <a:xfrm rot="5400000">
          <a:off x="3825556" y="738767"/>
          <a:ext cx="269766" cy="323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E67C8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E67C8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E67C8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94D89B4A-C634-48F8-97B6-2354FC0C7963}">
      <dgm:prSet phldrT="[文本]" custT="1"/>
      <dgm:spPr>
        <a:xfrm>
          <a:off x="1645600" y="1080471"/>
          <a:ext cx="4629678" cy="71937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策略：未来</a:t>
          </a:r>
          <a:r>
            <a:rPr lang="en-US" altLang="zh-CN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3-5</a:t>
          </a:r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年，逢低做多沪胶期货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B04BAF17-46FA-43A6-8960-987D8D5686C2}" type="parTrans" cxnId="{45E63D4C-FF65-4266-B0B6-E899AFE6CDF0}">
      <dgm:prSet/>
      <dgm:spPr/>
      <dgm:t>
        <a:bodyPr/>
        <a:lstStyle/>
        <a:p>
          <a:endParaRPr lang="zh-CN" altLang="en-US"/>
        </a:p>
      </dgm:t>
    </dgm:pt>
    <dgm:pt modelId="{BD82D64C-F427-4ED8-A28B-10C32F866192}" type="sibTrans" cxnId="{45E63D4C-FF65-4266-B0B6-E899AFE6CDF0}">
      <dgm:prSet custT="1"/>
      <dgm:spPr>
        <a:xfrm rot="5400000">
          <a:off x="3825556" y="1817832"/>
          <a:ext cx="269766" cy="323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E67C8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E67C8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E67C8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1A61B160-D041-4463-8AFC-5944309D0770}">
      <dgm:prSet phldrT="[文本]" custT="1"/>
      <dgm:spPr>
        <a:xfrm>
          <a:off x="1645600" y="2159536"/>
          <a:ext cx="4629678" cy="71937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在</a:t>
          </a:r>
          <a:r>
            <a:rPr lang="en-US" altLang="zh-CN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11000-9000</a:t>
          </a:r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元</a:t>
          </a:r>
          <a:r>
            <a:rPr lang="en-US" altLang="zh-CN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/</a:t>
          </a:r>
          <a:r>
            <a:rPr lang="zh-CN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吨区间逐步建仓，并长期持有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C47BCE46-5BDB-49A9-ADF0-7ECB0234E9CD}" type="parTrans" cxnId="{6ECF9947-E54A-430C-847C-34CFB7837844}">
      <dgm:prSet/>
      <dgm:spPr/>
      <dgm:t>
        <a:bodyPr/>
        <a:lstStyle/>
        <a:p>
          <a:endParaRPr lang="zh-CN" altLang="en-US"/>
        </a:p>
      </dgm:t>
    </dgm:pt>
    <dgm:pt modelId="{CFBF7D49-1ECA-497E-8E61-C1FFBA2113B8}" type="sibTrans" cxnId="{6ECF9947-E54A-430C-847C-34CFB7837844}">
      <dgm:prSet/>
      <dgm:spPr/>
      <dgm:t>
        <a:bodyPr/>
        <a:lstStyle/>
        <a:p>
          <a:endParaRPr lang="zh-CN" altLang="en-US"/>
        </a:p>
      </dgm:t>
    </dgm:pt>
    <dgm:pt modelId="{1609FBB3-9D25-479A-A0B8-02EA91336268}" type="pres">
      <dgm:prSet presAssocID="{2C5C6B94-CEC2-435E-BF05-B9222E13763C}" presName="linearFlow" presStyleCnt="0">
        <dgm:presLayoutVars>
          <dgm:resizeHandles val="exact"/>
        </dgm:presLayoutVars>
      </dgm:prSet>
      <dgm:spPr/>
    </dgm:pt>
    <dgm:pt modelId="{557007B5-E7D2-4D4C-8BFE-12FD041428A8}" type="pres">
      <dgm:prSet presAssocID="{E5CC4CA7-280F-4ADB-B278-E93B59CEC81D}" presName="node" presStyleLbl="node1" presStyleIdx="0" presStyleCnt="3" custScaleX="260429" custLinFactNeighborX="4743" custLinFactNeighborY="-948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933223-7519-4A11-9DCD-25CE755D770B}" type="pres">
      <dgm:prSet presAssocID="{31F918B4-8B4B-428E-8A28-84B3DFA74481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DE90A3CD-BBD8-4BAB-8F69-A8F8354DFCD0}" type="pres">
      <dgm:prSet presAssocID="{31F918B4-8B4B-428E-8A28-84B3DFA74481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2CFD19CE-0D69-4C63-9978-6E1CCCAE2717}" type="pres">
      <dgm:prSet presAssocID="{94D89B4A-C634-48F8-97B6-2354FC0C7963}" presName="node" presStyleLbl="node1" presStyleIdx="1" presStyleCnt="3" custScaleX="160892" custLinFactNeighborX="4743" custLinFactNeighborY="-948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3C6AB7-87BC-4201-8D57-4E3EAE9E3980}" type="pres">
      <dgm:prSet presAssocID="{BD82D64C-F427-4ED8-A28B-10C32F866192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E2F0BAA-898F-4E16-89D4-9DCEAA77D392}" type="pres">
      <dgm:prSet presAssocID="{BD82D64C-F427-4ED8-A28B-10C32F866192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F49D4D2-561D-401B-A6D8-702CD9120084}" type="pres">
      <dgm:prSet presAssocID="{1A61B160-D041-4463-8AFC-5944309D0770}" presName="node" presStyleLbl="node1" presStyleIdx="2" presStyleCnt="3" custScaleX="160892" custLinFactNeighborX="4743" custLinFactNeighborY="-948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CB2ED18-B13D-4513-9631-2AA6E017601D}" type="presOf" srcId="{E5CC4CA7-280F-4ADB-B278-E93B59CEC81D}" destId="{557007B5-E7D2-4D4C-8BFE-12FD041428A8}" srcOrd="0" destOrd="0" presId="urn:microsoft.com/office/officeart/2005/8/layout/process2"/>
    <dgm:cxn modelId="{EE36BA27-7780-4830-9910-6E4C010DE6F9}" srcId="{2C5C6B94-CEC2-435E-BF05-B9222E13763C}" destId="{E5CC4CA7-280F-4ADB-B278-E93B59CEC81D}" srcOrd="0" destOrd="0" parTransId="{3F5407A8-1786-4362-83A6-6AE32B25840A}" sibTransId="{31F918B4-8B4B-428E-8A28-84B3DFA74481}"/>
    <dgm:cxn modelId="{35FCDF2C-8EA3-427B-A93D-F66C6AE4BCE4}" type="presOf" srcId="{BD82D64C-F427-4ED8-A28B-10C32F866192}" destId="{FB3C6AB7-87BC-4201-8D57-4E3EAE9E3980}" srcOrd="0" destOrd="0" presId="urn:microsoft.com/office/officeart/2005/8/layout/process2"/>
    <dgm:cxn modelId="{7EAF2B68-C104-4C55-BD10-E6E998A47FB9}" type="presOf" srcId="{31F918B4-8B4B-428E-8A28-84B3DFA74481}" destId="{4A933223-7519-4A11-9DCD-25CE755D770B}" srcOrd="0" destOrd="0" presId="urn:microsoft.com/office/officeart/2005/8/layout/process2"/>
    <dgm:cxn modelId="{6ECF9947-E54A-430C-847C-34CFB7837844}" srcId="{2C5C6B94-CEC2-435E-BF05-B9222E13763C}" destId="{1A61B160-D041-4463-8AFC-5944309D0770}" srcOrd="2" destOrd="0" parTransId="{C47BCE46-5BDB-49A9-ADF0-7ECB0234E9CD}" sibTransId="{CFBF7D49-1ECA-497E-8E61-C1FFBA2113B8}"/>
    <dgm:cxn modelId="{B037CA10-0F29-4A8E-89A2-610660BF1C3E}" type="presOf" srcId="{1A61B160-D041-4463-8AFC-5944309D0770}" destId="{8F49D4D2-561D-401B-A6D8-702CD9120084}" srcOrd="0" destOrd="0" presId="urn:microsoft.com/office/officeart/2005/8/layout/process2"/>
    <dgm:cxn modelId="{45E63D4C-FF65-4266-B0B6-E899AFE6CDF0}" srcId="{2C5C6B94-CEC2-435E-BF05-B9222E13763C}" destId="{94D89B4A-C634-48F8-97B6-2354FC0C7963}" srcOrd="1" destOrd="0" parTransId="{B04BAF17-46FA-43A6-8960-987D8D5686C2}" sibTransId="{BD82D64C-F427-4ED8-A28B-10C32F866192}"/>
    <dgm:cxn modelId="{41880EC7-B12C-4098-8785-DDB480FF05F9}" type="presOf" srcId="{2C5C6B94-CEC2-435E-BF05-B9222E13763C}" destId="{1609FBB3-9D25-479A-A0B8-02EA91336268}" srcOrd="0" destOrd="0" presId="urn:microsoft.com/office/officeart/2005/8/layout/process2"/>
    <dgm:cxn modelId="{5C79D18E-4A5E-46BD-A6D1-B0D13FE1CE49}" type="presOf" srcId="{94D89B4A-C634-48F8-97B6-2354FC0C7963}" destId="{2CFD19CE-0D69-4C63-9978-6E1CCCAE2717}" srcOrd="0" destOrd="0" presId="urn:microsoft.com/office/officeart/2005/8/layout/process2"/>
    <dgm:cxn modelId="{9A9C781B-814D-411B-A175-A1A52E5C1D69}" type="presOf" srcId="{31F918B4-8B4B-428E-8A28-84B3DFA74481}" destId="{DE90A3CD-BBD8-4BAB-8F69-A8F8354DFCD0}" srcOrd="1" destOrd="0" presId="urn:microsoft.com/office/officeart/2005/8/layout/process2"/>
    <dgm:cxn modelId="{C485E1ED-B80A-4BB1-AC52-EE83FE138D12}" type="presOf" srcId="{BD82D64C-F427-4ED8-A28B-10C32F866192}" destId="{5E2F0BAA-898F-4E16-89D4-9DCEAA77D392}" srcOrd="1" destOrd="0" presId="urn:microsoft.com/office/officeart/2005/8/layout/process2"/>
    <dgm:cxn modelId="{9EC4E25A-B9BB-48DA-B93E-BF1EBAF78D97}" type="presParOf" srcId="{1609FBB3-9D25-479A-A0B8-02EA91336268}" destId="{557007B5-E7D2-4D4C-8BFE-12FD041428A8}" srcOrd="0" destOrd="0" presId="urn:microsoft.com/office/officeart/2005/8/layout/process2"/>
    <dgm:cxn modelId="{F80B62CB-007A-48A5-8DED-39D0CBEC5700}" type="presParOf" srcId="{1609FBB3-9D25-479A-A0B8-02EA91336268}" destId="{4A933223-7519-4A11-9DCD-25CE755D770B}" srcOrd="1" destOrd="0" presId="urn:microsoft.com/office/officeart/2005/8/layout/process2"/>
    <dgm:cxn modelId="{7B384E50-F6D2-484A-9647-F0F1AE71C0C4}" type="presParOf" srcId="{4A933223-7519-4A11-9DCD-25CE755D770B}" destId="{DE90A3CD-BBD8-4BAB-8F69-A8F8354DFCD0}" srcOrd="0" destOrd="0" presId="urn:microsoft.com/office/officeart/2005/8/layout/process2"/>
    <dgm:cxn modelId="{B6CE1C14-4F9C-4A42-BB30-EBDD35F5EA60}" type="presParOf" srcId="{1609FBB3-9D25-479A-A0B8-02EA91336268}" destId="{2CFD19CE-0D69-4C63-9978-6E1CCCAE2717}" srcOrd="2" destOrd="0" presId="urn:microsoft.com/office/officeart/2005/8/layout/process2"/>
    <dgm:cxn modelId="{13354C31-4EC2-4CF6-B250-8B57AD7AAB69}" type="presParOf" srcId="{1609FBB3-9D25-479A-A0B8-02EA91336268}" destId="{FB3C6AB7-87BC-4201-8D57-4E3EAE9E3980}" srcOrd="3" destOrd="0" presId="urn:microsoft.com/office/officeart/2005/8/layout/process2"/>
    <dgm:cxn modelId="{44B1E289-6B93-4546-A4F2-68147B33AF00}" type="presParOf" srcId="{FB3C6AB7-87BC-4201-8D57-4E3EAE9E3980}" destId="{5E2F0BAA-898F-4E16-89D4-9DCEAA77D392}" srcOrd="0" destOrd="0" presId="urn:microsoft.com/office/officeart/2005/8/layout/process2"/>
    <dgm:cxn modelId="{0D92A5FE-6E22-47E1-AC34-D409A9014C54}" type="presParOf" srcId="{1609FBB3-9D25-479A-A0B8-02EA91336268}" destId="{8F49D4D2-561D-401B-A6D8-702CD912008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007B5-E7D2-4D4C-8BFE-12FD041428A8}">
      <dsp:nvSpPr>
        <dsp:cNvPr id="0" name=""/>
        <dsp:cNvSpPr/>
      </dsp:nvSpPr>
      <dsp:spPr>
        <a:xfrm>
          <a:off x="379363" y="0"/>
          <a:ext cx="7918288" cy="760119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从长周期来看，沪胶期价已经处于历史底部阶段，下行空间预计不多；</a:t>
          </a:r>
          <a:endParaRPr lang="en-US" altLang="zh-CN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2020</a:t>
          </a: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年之后全球天胶新增种植面积将大幅下降，天胶供需格局或将逐步得到改善，胶价有望走出本轮熊市。</a:t>
          </a:r>
          <a:endParaRPr lang="zh-CN" alt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401626" y="22263"/>
        <a:ext cx="7873762" cy="715593"/>
      </dsp:txXfrm>
    </dsp:sp>
    <dsp:sp modelId="{4A933223-7519-4A11-9DCD-25CE755D770B}">
      <dsp:nvSpPr>
        <dsp:cNvPr id="0" name=""/>
        <dsp:cNvSpPr/>
      </dsp:nvSpPr>
      <dsp:spPr>
        <a:xfrm rot="5400000">
          <a:off x="4330622" y="599607"/>
          <a:ext cx="15771" cy="3420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E67C8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E67C8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E67C8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 rot="-5400000">
        <a:off x="4235893" y="762748"/>
        <a:ext cx="205231" cy="11040"/>
      </dsp:txXfrm>
    </dsp:sp>
    <dsp:sp modelId="{2CFD19CE-0D69-4C63-9978-6E1CCCAE2717}">
      <dsp:nvSpPr>
        <dsp:cNvPr id="0" name=""/>
        <dsp:cNvSpPr/>
      </dsp:nvSpPr>
      <dsp:spPr>
        <a:xfrm>
          <a:off x="1892564" y="781148"/>
          <a:ext cx="4891887" cy="760119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策略：未来</a:t>
          </a:r>
          <a:r>
            <a:rPr lang="en-US" altLang="zh-CN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3-5</a:t>
          </a: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年，逢低做多沪胶期货</a:t>
          </a:r>
          <a:endParaRPr lang="zh-CN" alt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1914827" y="803411"/>
        <a:ext cx="4847361" cy="715593"/>
      </dsp:txXfrm>
    </dsp:sp>
    <dsp:sp modelId="{FB3C6AB7-87BC-4201-8D57-4E3EAE9E3980}">
      <dsp:nvSpPr>
        <dsp:cNvPr id="0" name=""/>
        <dsp:cNvSpPr/>
      </dsp:nvSpPr>
      <dsp:spPr>
        <a:xfrm rot="5400000">
          <a:off x="4195985" y="1560271"/>
          <a:ext cx="285044" cy="3420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E67C8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E67C8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E67C8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 rot="-5400000">
        <a:off x="4235892" y="1588776"/>
        <a:ext cx="205231" cy="199531"/>
      </dsp:txXfrm>
    </dsp:sp>
    <dsp:sp modelId="{8F49D4D2-561D-401B-A6D8-702CD9120084}">
      <dsp:nvSpPr>
        <dsp:cNvPr id="0" name=""/>
        <dsp:cNvSpPr/>
      </dsp:nvSpPr>
      <dsp:spPr>
        <a:xfrm>
          <a:off x="1892564" y="1921328"/>
          <a:ext cx="4891887" cy="760119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在</a:t>
          </a:r>
          <a:r>
            <a:rPr lang="en-US" altLang="zh-CN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11000-9000</a:t>
          </a: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元</a:t>
          </a:r>
          <a:r>
            <a:rPr lang="en-US" altLang="zh-CN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/</a:t>
          </a:r>
          <a:r>
            <a:rPr lang="zh-CN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  <a:ea typeface="+mn-ea"/>
              <a:cs typeface="+mn-cs"/>
            </a:rPr>
            <a:t>吨区间逐步建仓，并长期持有</a:t>
          </a:r>
          <a:endParaRPr lang="zh-CN" alt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1914827" y="1943591"/>
        <a:ext cx="4847361" cy="71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813" cy="497291"/>
          </a:xfrm>
          <a:prstGeom prst="rect">
            <a:avLst/>
          </a:prstGeom>
        </p:spPr>
        <p:txBody>
          <a:bodyPr vert="horz" lIns="91799" tIns="45900" rIns="91799" bIns="459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8" y="0"/>
            <a:ext cx="2944813" cy="497291"/>
          </a:xfrm>
          <a:prstGeom prst="rect">
            <a:avLst/>
          </a:prstGeom>
        </p:spPr>
        <p:txBody>
          <a:bodyPr vert="horz" lIns="91799" tIns="45900" rIns="91799" bIns="459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fld id="{087A8DEB-DBA2-43BA-AD3A-87B161C744A3}" type="datetimeFigureOut">
              <a:rPr lang="zh-CN" altLang="en-US"/>
              <a:pPr>
                <a:defRPr/>
              </a:pPr>
              <a:t>2018/6/18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4" y="9429339"/>
            <a:ext cx="2944813" cy="497290"/>
          </a:xfrm>
          <a:prstGeom prst="rect">
            <a:avLst/>
          </a:prstGeom>
        </p:spPr>
        <p:txBody>
          <a:bodyPr vert="horz" lIns="91799" tIns="45900" rIns="91799" bIns="459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8" y="9429339"/>
            <a:ext cx="2944813" cy="497290"/>
          </a:xfrm>
          <a:prstGeom prst="rect">
            <a:avLst/>
          </a:prstGeom>
        </p:spPr>
        <p:txBody>
          <a:bodyPr vert="horz" lIns="91799" tIns="45900" rIns="91799" bIns="459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9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813" cy="497291"/>
          </a:xfrm>
          <a:prstGeom prst="rect">
            <a:avLst/>
          </a:prstGeom>
        </p:spPr>
        <p:txBody>
          <a:bodyPr vert="horz" lIns="91799" tIns="45900" rIns="91799" bIns="459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8" y="0"/>
            <a:ext cx="2944813" cy="497291"/>
          </a:xfrm>
          <a:prstGeom prst="rect">
            <a:avLst/>
          </a:prstGeom>
        </p:spPr>
        <p:txBody>
          <a:bodyPr vert="horz" lIns="91799" tIns="45900" rIns="91799" bIns="459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fld id="{A1F00227-B614-4B7E-9DF7-C125CF4C87CE}" type="datetimeFigureOut">
              <a:rPr lang="zh-CN" altLang="en-US"/>
              <a:pPr>
                <a:defRPr/>
              </a:pPr>
              <a:t>2018/6/18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9" tIns="45900" rIns="91799" bIns="4590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4" y="4717068"/>
            <a:ext cx="5438775" cy="4466022"/>
          </a:xfrm>
          <a:prstGeom prst="rect">
            <a:avLst/>
          </a:prstGeom>
        </p:spPr>
        <p:txBody>
          <a:bodyPr vert="horz" lIns="91799" tIns="45900" rIns="91799" bIns="45900" rtlCol="0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" y="9429339"/>
            <a:ext cx="2944813" cy="497290"/>
          </a:xfrm>
          <a:prstGeom prst="rect">
            <a:avLst/>
          </a:prstGeom>
        </p:spPr>
        <p:txBody>
          <a:bodyPr vert="horz" lIns="91799" tIns="45900" rIns="91799" bIns="459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8" y="9429339"/>
            <a:ext cx="2944813" cy="497290"/>
          </a:xfrm>
          <a:prstGeom prst="rect">
            <a:avLst/>
          </a:prstGeom>
        </p:spPr>
        <p:txBody>
          <a:bodyPr vert="horz" lIns="91799" tIns="45900" rIns="91799" bIns="459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华文楷体" pitchFamily="2" charset="-122"/>
              </a:defRPr>
            </a:lvl1pPr>
          </a:lstStyle>
          <a:p>
            <a:pPr>
              <a:defRPr/>
            </a:pPr>
            <a:fld id="{0658D18D-1949-454A-843F-8E619815B5E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811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华文楷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华文楷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华文楷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华文楷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华文楷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0876-F745-4BA1-9DFE-45EF0A112129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170-1FCC-4FAB-89C3-6132BA5D4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8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7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70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90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0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6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11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5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2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75366" y="0"/>
            <a:ext cx="140967" cy="962147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11735675" y="6617464"/>
            <a:ext cx="140967" cy="240536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695400" y="908720"/>
            <a:ext cx="4680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696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221599"/>
          </a:xfrm>
        </p:spPr>
        <p:txBody>
          <a:bodyPr/>
          <a:lstStyle>
            <a:lvl1pPr marL="0" indent="0" algn="ctr">
              <a:buNone/>
              <a:defRPr>
                <a:latin typeface="华文楷体" pitchFamily="2" charset="-122"/>
                <a:ea typeface="华文楷体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标题占位符 13"/>
          <p:cNvSpPr>
            <a:spLocks noGrp="1"/>
          </p:cNvSpPr>
          <p:nvPr>
            <p:ph type="title"/>
          </p:nvPr>
        </p:nvSpPr>
        <p:spPr>
          <a:xfrm>
            <a:off x="527050" y="274639"/>
            <a:ext cx="11137900" cy="864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399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084" y="2092326"/>
            <a:ext cx="11529483" cy="1329595"/>
          </a:xfrm>
        </p:spPr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  <a:lvl2pPr>
              <a:defRPr>
                <a:latin typeface="华文楷体" pitchFamily="2" charset="-122"/>
                <a:ea typeface="华文楷体" pitchFamily="2" charset="-122"/>
              </a:defRPr>
            </a:lvl2pPr>
            <a:lvl3pPr>
              <a:defRPr>
                <a:latin typeface="华文楷体" pitchFamily="2" charset="-122"/>
                <a:ea typeface="华文楷体" pitchFamily="2" charset="-122"/>
              </a:defRPr>
            </a:lvl3pPr>
            <a:lvl4pPr>
              <a:defRPr>
                <a:latin typeface="华文楷体" pitchFamily="2" charset="-122"/>
                <a:ea typeface="华文楷体" pitchFamily="2" charset="-122"/>
              </a:defRPr>
            </a:lvl4pPr>
            <a:lvl5pPr>
              <a:defRPr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标题占位符 13"/>
          <p:cNvSpPr>
            <a:spLocks noGrp="1"/>
          </p:cNvSpPr>
          <p:nvPr>
            <p:ph type="title"/>
          </p:nvPr>
        </p:nvSpPr>
        <p:spPr>
          <a:xfrm>
            <a:off x="527050" y="274639"/>
            <a:ext cx="11137900" cy="864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376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13"/>
          <p:cNvSpPr>
            <a:spLocks noGrp="1"/>
          </p:cNvSpPr>
          <p:nvPr>
            <p:ph type="title"/>
          </p:nvPr>
        </p:nvSpPr>
        <p:spPr>
          <a:xfrm>
            <a:off x="527050" y="274639"/>
            <a:ext cx="11137900" cy="864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573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3"/>
          <p:cNvSpPr>
            <a:spLocks noGrp="1"/>
          </p:cNvSpPr>
          <p:nvPr>
            <p:ph type="title"/>
          </p:nvPr>
        </p:nvSpPr>
        <p:spPr>
          <a:xfrm>
            <a:off x="527050" y="274639"/>
            <a:ext cx="11137900" cy="864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849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AC9C1A-59BC-4CA1-B469-73F2C62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30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7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78A9-7C1B-47D5-A86A-061540593434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DDC0-F461-4F56-B5A1-18C2B930A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0876-F745-4BA1-9DFE-45EF0A112129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3170-1FCC-4FAB-89C3-6132BA5D4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3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084" y="2092325"/>
            <a:ext cx="11529483" cy="26591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dirty="0"/>
              <a:t>Text: 16-pt. Arial with Wingdings square square bullet 100%</a:t>
            </a:r>
          </a:p>
          <a:p>
            <a:pPr lvl="1"/>
            <a:r>
              <a:rPr lang="pt-BR" altLang="zh-CN" dirty="0"/>
              <a:t>Second-level bullet — Arial round</a:t>
            </a:r>
          </a:p>
          <a:p>
            <a:pPr lvl="2"/>
            <a:r>
              <a:rPr lang="pt-BR" altLang="zh-CN" dirty="0"/>
              <a:t>Third-level bullet — Arial Em dash</a:t>
            </a:r>
          </a:p>
          <a:p>
            <a:pPr lvl="3"/>
            <a:r>
              <a:rPr lang="pt-BR" altLang="zh-CN" dirty="0"/>
              <a:t>Fourth-level bullet — Arial Em dash</a:t>
            </a:r>
          </a:p>
          <a:p>
            <a:pPr lvl="4"/>
            <a:r>
              <a:rPr lang="pt-BR" altLang="zh-CN" dirty="0"/>
              <a:t>xx</a:t>
            </a:r>
          </a:p>
          <a:p>
            <a:pPr lvl="0"/>
            <a:r>
              <a:rPr lang="pt-BR" altLang="zh-CN" dirty="0"/>
              <a:t>Text: </a:t>
            </a:r>
            <a:r>
              <a:rPr lang="en-US" altLang="zh-CN" dirty="0"/>
              <a:t>16</a:t>
            </a:r>
            <a:r>
              <a:rPr lang="pt-BR" altLang="zh-CN" dirty="0"/>
              <a:t> pt. Arial, plain text sentence case</a:t>
            </a:r>
          </a:p>
          <a:p>
            <a:pPr lvl="1"/>
            <a:r>
              <a:rPr lang="pt-BR" altLang="zh-CN" dirty="0"/>
              <a:t>Second-level bullet</a:t>
            </a:r>
          </a:p>
          <a:p>
            <a:pPr lvl="2"/>
            <a:r>
              <a:rPr lang="pt-BR" altLang="zh-CN" dirty="0"/>
              <a:t>Third-level bullet</a:t>
            </a:r>
          </a:p>
          <a:p>
            <a:pPr lvl="3"/>
            <a:r>
              <a:rPr lang="pt-BR" altLang="zh-CN" dirty="0"/>
              <a:t>Fourth-level bullet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5903400" y="6405300"/>
            <a:ext cx="353483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fld id="{81DDE77C-E166-47B7-9ED5-24D41CC72309}" type="slidenum">
              <a:rPr lang="zh-CN" altLang="en-US" sz="900">
                <a:solidFill>
                  <a:srgbClr val="77787B"/>
                </a:solidFill>
                <a:latin typeface="Arial" panose="020B0604020202020204" pitchFamily="34" charset="0"/>
                <a:ea typeface="华文楷体" pitchFamily="2" charset="-122"/>
                <a:cs typeface="Arial" panose="020B0604020202020204" pitchFamily="34" charset="0"/>
              </a:rPr>
              <a:pPr algn="ctr" eaLnBrk="0" fontAlgn="auto" hangingPunct="0">
                <a:spcAft>
                  <a:spcPts val="0"/>
                </a:spcAft>
                <a:defRPr/>
              </a:pPr>
              <a:t>‹#›</a:t>
            </a:fld>
            <a:endParaRPr lang="en-US" altLang="zh-CN" sz="900" dirty="0">
              <a:solidFill>
                <a:srgbClr val="77787B"/>
              </a:solidFill>
              <a:latin typeface="Arial" panose="020B0604020202020204" pitchFamily="34" charset="0"/>
              <a:ea typeface="华文楷体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 userDrawn="1"/>
        </p:nvCxnSpPr>
        <p:spPr bwMode="auto">
          <a:xfrm>
            <a:off x="474107" y="1141396"/>
            <a:ext cx="11212069" cy="1588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标题 14"/>
          <p:cNvSpPr txBox="1">
            <a:spLocks/>
          </p:cNvSpPr>
          <p:nvPr userDrawn="1"/>
        </p:nvSpPr>
        <p:spPr>
          <a:xfrm>
            <a:off x="527051" y="436986"/>
            <a:ext cx="11137900" cy="706014"/>
          </a:xfrm>
          <a:prstGeom prst="rect">
            <a:avLst/>
          </a:prstGeom>
        </p:spPr>
        <p:txBody>
          <a:bodyPr anchor="b"/>
          <a:lstStyle/>
          <a:p>
            <a:pPr algn="just" eaLnBrk="0" hangingPunct="0">
              <a:lnSpc>
                <a:spcPct val="90000"/>
              </a:lnSpc>
            </a:pPr>
            <a:endParaRPr lang="zh-CN" altLang="en-US" sz="2400" b="1" baseline="0" dirty="0">
              <a:solidFill>
                <a:srgbClr val="00006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标题占位符 13"/>
          <p:cNvSpPr>
            <a:spLocks noGrp="1"/>
          </p:cNvSpPr>
          <p:nvPr>
            <p:ph type="title"/>
          </p:nvPr>
        </p:nvSpPr>
        <p:spPr>
          <a:xfrm>
            <a:off x="527051" y="274639"/>
            <a:ext cx="9395363" cy="864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15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华文楷体" pitchFamily="2" charset="-122"/>
          <a:ea typeface="华文楷体" pitchFamily="2" charset="-122"/>
          <a:cs typeface="+mj-cs"/>
        </a:defRPr>
      </a:lvl1pPr>
      <a:lvl2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2pPr>
      <a:lvl3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3pPr>
      <a:lvl4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4pPr>
      <a:lvl5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楷体" pitchFamily="2" charset="-122"/>
          <a:ea typeface="华文楷体" pitchFamily="2" charset="-122"/>
          <a:cs typeface="Arial" charset="0"/>
        </a:defRPr>
      </a:lvl9pPr>
    </p:titleStyle>
    <p:bodyStyle>
      <a:lvl1pPr marL="268288" indent="-268288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rgbClr val="002060"/>
        </a:buClr>
        <a:buFont typeface="Wingdings" pitchFamily="2" charset="2"/>
        <a:buChar char="n"/>
        <a:defRPr lang="pt-BR" altLang="zh-CN" sz="1600" kern="1200" dirty="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1pPr>
      <a:lvl2pPr marL="460375" indent="-1905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lang="pt-BR" altLang="zh-CN" sz="1600" kern="1200" dirty="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2pPr>
      <a:lvl3pPr marL="625475" indent="-163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2060"/>
        </a:buClr>
        <a:buFont typeface="Arial" pitchFamily="34" charset="0"/>
        <a:buChar char="–"/>
        <a:defRPr sz="16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3pPr>
      <a:lvl4pPr marL="795338" indent="-168275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2060"/>
        </a:buClr>
        <a:buFont typeface="Arial" pitchFamily="34" charset="0"/>
        <a:buChar char="-"/>
        <a:defRPr sz="16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4pPr>
      <a:lvl5pPr marL="957263" indent="-160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2060"/>
        </a:buClr>
        <a:buFont typeface="Arial" pitchFamily="34" charset="0"/>
        <a:buChar char="­"/>
        <a:defRPr sz="16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5pPr>
      <a:lvl6pPr marL="1414463" indent="-160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871663" indent="-160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28863" indent="-160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786063" indent="-160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0876-F745-4BA1-9DFE-45EF0A112129}" type="datetimeFigureOut">
              <a:rPr lang="zh-CN" altLang="en-US" smtClean="0"/>
              <a:t>2018/6/18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3170-1FCC-4FAB-89C3-6132BA5D4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27" r:id="rId12"/>
    <p:sldLayoutId id="21474838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335361" y="1"/>
            <a:ext cx="5220580" cy="10352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076554" y="5289207"/>
            <a:ext cx="840093" cy="15546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-2480" y="2168861"/>
            <a:ext cx="12194479" cy="1631951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mpd="sng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lvl1pPr indent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bg1"/>
                </a:solidFill>
                <a:ea typeface="黑体" pitchFamily="2" charset="-122"/>
              </a:rPr>
              <a:t>                    天然橡胶多头长周期投资</a:t>
            </a:r>
            <a:r>
              <a:rPr lang="zh-CN" altLang="en-US" sz="4000" dirty="0">
                <a:solidFill>
                  <a:schemeClr val="bg1"/>
                </a:solidFill>
                <a:ea typeface="黑体" pitchFamily="2" charset="-122"/>
              </a:rPr>
              <a:t>策略</a:t>
            </a:r>
            <a:endParaRPr lang="zh-CN" altLang="en-US" sz="4000" dirty="0">
              <a:solidFill>
                <a:schemeClr val="bg1"/>
              </a:solidFill>
              <a:ea typeface="黑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80" y="668694"/>
            <a:ext cx="7680853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zh-CN" altLang="en-US" sz="5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四、风险点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91246" y="1481624"/>
            <a:ext cx="8267154" cy="4809993"/>
            <a:chOff x="760910" y="1671620"/>
            <a:chExt cx="7660282" cy="4686192"/>
          </a:xfrm>
        </p:grpSpPr>
        <p:grpSp>
          <p:nvGrpSpPr>
            <p:cNvPr id="9" name="Group 59"/>
            <p:cNvGrpSpPr/>
            <p:nvPr/>
          </p:nvGrpSpPr>
          <p:grpSpPr>
            <a:xfrm>
              <a:off x="4078224" y="3333361"/>
              <a:ext cx="987552" cy="982721"/>
              <a:chOff x="4004877" y="2428485"/>
              <a:chExt cx="987552" cy="982721"/>
            </a:xfrm>
          </p:grpSpPr>
          <p:sp>
            <p:nvSpPr>
              <p:cNvPr id="34" name="Oval 13"/>
              <p:cNvSpPr/>
              <p:nvPr/>
            </p:nvSpPr>
            <p:spPr bwMode="auto">
              <a:xfrm>
                <a:off x="4004877" y="2428485"/>
                <a:ext cx="987552" cy="982721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35" name="Freeform 152"/>
              <p:cNvSpPr>
                <a:spLocks noEditPoints="1"/>
              </p:cNvSpPr>
              <p:nvPr/>
            </p:nvSpPr>
            <p:spPr bwMode="auto">
              <a:xfrm>
                <a:off x="4307591" y="2743278"/>
                <a:ext cx="382124" cy="353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B4DCF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</p:grpSp>
        <p:sp>
          <p:nvSpPr>
            <p:cNvPr id="10" name="Down Arrow 4"/>
            <p:cNvSpPr/>
            <p:nvPr/>
          </p:nvSpPr>
          <p:spPr bwMode="auto">
            <a:xfrm>
              <a:off x="4119975" y="2332115"/>
              <a:ext cx="904050" cy="957228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rgbClr val="4E67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1" name="Down Arrow 15"/>
            <p:cNvSpPr/>
            <p:nvPr/>
          </p:nvSpPr>
          <p:spPr bwMode="auto">
            <a:xfrm rot="3600000">
              <a:off x="5040261" y="2879697"/>
              <a:ext cx="904050" cy="957229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rgbClr val="5ECC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2" name="Down Arrow 17"/>
            <p:cNvSpPr/>
            <p:nvPr/>
          </p:nvSpPr>
          <p:spPr bwMode="auto">
            <a:xfrm rot="18000000" flipV="1">
              <a:off x="5019895" y="3859424"/>
              <a:ext cx="904050" cy="957229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rgbClr val="A7EA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3" name="Down Arrow 20"/>
            <p:cNvSpPr/>
            <p:nvPr/>
          </p:nvSpPr>
          <p:spPr bwMode="auto">
            <a:xfrm rot="10800000">
              <a:off x="4119976" y="4366031"/>
              <a:ext cx="904050" cy="957228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rgbClr val="5DCE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4" name="Down Arrow 19"/>
            <p:cNvSpPr/>
            <p:nvPr/>
          </p:nvSpPr>
          <p:spPr bwMode="auto">
            <a:xfrm rot="3600000" flipH="1" flipV="1">
              <a:off x="3217613" y="3859424"/>
              <a:ext cx="904050" cy="957229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rgbClr val="FF80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5" name="Down Arrow 16"/>
            <p:cNvSpPr/>
            <p:nvPr/>
          </p:nvSpPr>
          <p:spPr bwMode="auto">
            <a:xfrm rot="18000000" flipH="1">
              <a:off x="3209419" y="2852540"/>
              <a:ext cx="904050" cy="957229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rgbClr val="F141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grpSp>
          <p:nvGrpSpPr>
            <p:cNvPr id="16" name="Group 47"/>
            <p:cNvGrpSpPr/>
            <p:nvPr/>
          </p:nvGrpSpPr>
          <p:grpSpPr>
            <a:xfrm>
              <a:off x="760910" y="2737599"/>
              <a:ext cx="2287091" cy="560969"/>
              <a:chOff x="844734" y="1908349"/>
              <a:chExt cx="2287091" cy="560969"/>
            </a:xfrm>
          </p:grpSpPr>
          <p:sp>
            <p:nvSpPr>
              <p:cNvPr id="32" name="Footer Text"/>
              <p:cNvSpPr txBox="1"/>
              <p:nvPr/>
            </p:nvSpPr>
            <p:spPr>
              <a:xfrm>
                <a:off x="844734" y="2099986"/>
                <a:ext cx="22870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合成胶与天胶有互补性，而合成胶价格受上游原油价格波动的影响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75070" y="1908349"/>
                <a:ext cx="12567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替代品合成橡胶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57"/>
            <p:cNvGrpSpPr/>
            <p:nvPr/>
          </p:nvGrpSpPr>
          <p:grpSpPr>
            <a:xfrm>
              <a:off x="760910" y="4261599"/>
              <a:ext cx="2287091" cy="560969"/>
              <a:chOff x="844734" y="1908349"/>
              <a:chExt cx="2287091" cy="560969"/>
            </a:xfrm>
          </p:grpSpPr>
          <p:sp>
            <p:nvSpPr>
              <p:cNvPr id="30" name="Footer Text"/>
              <p:cNvSpPr txBox="1"/>
              <p:nvPr/>
            </p:nvSpPr>
            <p:spPr>
              <a:xfrm>
                <a:off x="844734" y="2099986"/>
                <a:ext cx="22870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天胶主产国政策影响、国际突发事件等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13680" y="1908349"/>
                <a:ext cx="7181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政治因素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60"/>
            <p:cNvGrpSpPr/>
            <p:nvPr/>
          </p:nvGrpSpPr>
          <p:grpSpPr>
            <a:xfrm>
              <a:off x="6134101" y="2775437"/>
              <a:ext cx="2287091" cy="560969"/>
              <a:chOff x="844734" y="1908349"/>
              <a:chExt cx="2287091" cy="560969"/>
            </a:xfrm>
          </p:grpSpPr>
          <p:sp>
            <p:nvSpPr>
              <p:cNvPr id="28" name="Footer Text"/>
              <p:cNvSpPr txBox="1"/>
              <p:nvPr/>
            </p:nvSpPr>
            <p:spPr>
              <a:xfrm>
                <a:off x="844734" y="2099986"/>
                <a:ext cx="22870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高基差使得期现套利盘非常活跃，对天胶市场和价格产生了较大影响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44734" y="1908349"/>
                <a:ext cx="7181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ECCF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期现价差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ECCF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Group 63"/>
            <p:cNvGrpSpPr/>
            <p:nvPr/>
          </p:nvGrpSpPr>
          <p:grpSpPr>
            <a:xfrm>
              <a:off x="6134101" y="4313886"/>
              <a:ext cx="2287091" cy="409616"/>
              <a:chOff x="844734" y="1938962"/>
              <a:chExt cx="2287091" cy="293209"/>
            </a:xfrm>
          </p:grpSpPr>
          <p:sp>
            <p:nvSpPr>
              <p:cNvPr id="26" name="Footer Text"/>
              <p:cNvSpPr txBox="1"/>
              <p:nvPr/>
            </p:nvSpPr>
            <p:spPr>
              <a:xfrm>
                <a:off x="844734" y="2099985"/>
                <a:ext cx="2287091" cy="132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国内外经济大环境，货币流动性等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44734" y="1938962"/>
                <a:ext cx="718145" cy="15421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7EA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宏观因素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7EA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Group 66"/>
            <p:cNvGrpSpPr/>
            <p:nvPr/>
          </p:nvGrpSpPr>
          <p:grpSpPr>
            <a:xfrm>
              <a:off x="3428456" y="1671620"/>
              <a:ext cx="2287091" cy="596341"/>
              <a:chOff x="844734" y="1940294"/>
              <a:chExt cx="2287091" cy="419498"/>
            </a:xfrm>
          </p:grpSpPr>
          <p:sp>
            <p:nvSpPr>
              <p:cNvPr id="24" name="Footer Text"/>
              <p:cNvSpPr txBox="1"/>
              <p:nvPr/>
            </p:nvSpPr>
            <p:spPr>
              <a:xfrm>
                <a:off x="844734" y="2099984"/>
                <a:ext cx="2287091" cy="259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国内外天胶供求状况、自然因素、库存、下游轮胎汽车行业情况等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59901" y="1940294"/>
                <a:ext cx="1256754" cy="1515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67C8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天胶供需基本面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67C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Group 69"/>
            <p:cNvGrpSpPr/>
            <p:nvPr/>
          </p:nvGrpSpPr>
          <p:grpSpPr>
            <a:xfrm>
              <a:off x="3428456" y="5395977"/>
              <a:ext cx="2287091" cy="961835"/>
              <a:chOff x="844734" y="1937772"/>
              <a:chExt cx="2287091" cy="699118"/>
            </a:xfrm>
          </p:grpSpPr>
          <p:sp>
            <p:nvSpPr>
              <p:cNvPr id="22" name="Footer Text"/>
              <p:cNvSpPr txBox="1"/>
              <p:nvPr/>
            </p:nvSpPr>
            <p:spPr>
              <a:xfrm>
                <a:off x="844734" y="2099986"/>
                <a:ext cx="2287091" cy="536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国内天胶高度依赖进口，人民币升值将会不仅降低天胶进口成本，还会积压下游轮胎厂出口利润，利空沪胶。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29207" y="1937772"/>
                <a:ext cx="718146" cy="1565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DCEA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汇率因素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DCEA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686521" y="1333428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影响天胶价格变动的主要因素</a:t>
            </a:r>
          </a:p>
        </p:txBody>
      </p:sp>
    </p:spTree>
    <p:extLst>
      <p:ext uri="{BB962C8B-B14F-4D97-AF65-F5344CB8AC3E}">
        <p14:creationId xmlns:p14="http://schemas.microsoft.com/office/powerpoint/2010/main" val="14791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高基差</a:t>
            </a:r>
            <a:r>
              <a:rPr lang="en-US" altLang="zh-CN" dirty="0"/>
              <a:t>+</a:t>
            </a:r>
            <a:r>
              <a:rPr lang="zh-CN" altLang="en-US" dirty="0"/>
              <a:t>交割机制，大量套利盘的涌入将对胶价有所压制</a:t>
            </a:r>
          </a:p>
        </p:txBody>
      </p:sp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>
                <a:latin typeface="+mn-ea"/>
                <a:ea typeface="+mn-ea"/>
              </a:rPr>
              <a:t>图</a:t>
            </a:r>
            <a:r>
              <a:rPr lang="en-US" altLang="zh-CN" sz="1600" b="1" dirty="0">
                <a:latin typeface="+mn-ea"/>
                <a:ea typeface="+mn-ea"/>
              </a:rPr>
              <a:t>14</a:t>
            </a:r>
            <a:r>
              <a:rPr lang="zh-CN" altLang="en-US" sz="1600" b="1" dirty="0">
                <a:latin typeface="+mn-ea"/>
                <a:ea typeface="+mn-ea"/>
              </a:rPr>
              <a:t>：沪胶主力</a:t>
            </a:r>
            <a:r>
              <a:rPr lang="en-US" altLang="zh-CN" sz="1600" b="1" dirty="0">
                <a:latin typeface="+mn-ea"/>
                <a:ea typeface="+mn-ea"/>
              </a:rPr>
              <a:t>-</a:t>
            </a:r>
            <a:r>
              <a:rPr lang="zh-CN" altLang="en-US" sz="1600" b="1" dirty="0">
                <a:latin typeface="+mn-ea"/>
                <a:ea typeface="+mn-ea"/>
              </a:rPr>
              <a:t>混合胶价差</a:t>
            </a:r>
          </a:p>
        </p:txBody>
      </p:sp>
      <p:sp>
        <p:nvSpPr>
          <p:cNvPr id="10" name="标题 13"/>
          <p:cNvSpPr txBox="1">
            <a:spLocks/>
          </p:cNvSpPr>
          <p:nvPr/>
        </p:nvSpPr>
        <p:spPr>
          <a:xfrm>
            <a:off x="6527754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>
                <a:latin typeface="+mn-ea"/>
                <a:ea typeface="+mn-ea"/>
              </a:rPr>
              <a:t>图</a:t>
            </a:r>
            <a:r>
              <a:rPr lang="en-US" altLang="zh-CN" sz="1600" b="1" dirty="0">
                <a:latin typeface="+mn-ea"/>
                <a:ea typeface="+mn-ea"/>
              </a:rPr>
              <a:t>15</a:t>
            </a:r>
            <a:r>
              <a:rPr lang="zh-CN" altLang="en-US" sz="1600" b="1" dirty="0">
                <a:latin typeface="+mn-ea"/>
                <a:ea typeface="+mn-ea"/>
              </a:rPr>
              <a:t>：沪胶主力</a:t>
            </a:r>
            <a:r>
              <a:rPr lang="en-US" altLang="zh-CN" sz="1600" b="1" dirty="0">
                <a:latin typeface="+mn-ea"/>
                <a:ea typeface="+mn-ea"/>
              </a:rPr>
              <a:t>-</a:t>
            </a:r>
            <a:r>
              <a:rPr lang="zh-CN" altLang="en-US" sz="1600" b="1" dirty="0">
                <a:latin typeface="+mn-ea"/>
                <a:ea typeface="+mn-ea"/>
              </a:rPr>
              <a:t>全乳胶价差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91" y="1866094"/>
            <a:ext cx="4148136" cy="24055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35" y="1866093"/>
            <a:ext cx="4149734" cy="240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1174491" y="4633269"/>
            <a:ext cx="9116182" cy="153955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根据上期所的交割制度，老胶仓单将会在每年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月底集中注销出库流向现货市场，因此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09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合约交割时通常平水甚至贴水现货价格。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由于期货持续高升水，套利利润丰厚，吸引了越来越多的贸易商参与标准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非标期现套利。一旦沪胶期价对天胶现货升水继续扩大，会刺激套利盘的加仓积极性，从而导致沪胶盘面承压。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3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胶需求与宏观经济增长呈正相关，未来天胶需求仍将维持低速增长</a:t>
            </a:r>
          </a:p>
        </p:txBody>
      </p:sp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16</a:t>
            </a:r>
            <a:r>
              <a:rPr lang="zh-CN" altLang="en-US" sz="1400" b="1" dirty="0">
                <a:latin typeface="+mn-ea"/>
                <a:ea typeface="+mn-ea"/>
              </a:rPr>
              <a:t>：沪胶</a:t>
            </a:r>
            <a:r>
              <a:rPr lang="en-US" altLang="zh-CN" sz="1400" b="1" dirty="0">
                <a:latin typeface="+mn-ea"/>
                <a:ea typeface="+mn-ea"/>
              </a:rPr>
              <a:t>1-5</a:t>
            </a:r>
            <a:r>
              <a:rPr lang="zh-CN" altLang="en-US" sz="1400" b="1" dirty="0">
                <a:latin typeface="+mn-ea"/>
                <a:ea typeface="+mn-ea"/>
              </a:rPr>
              <a:t>合约价差</a:t>
            </a:r>
          </a:p>
        </p:txBody>
      </p:sp>
      <p:sp>
        <p:nvSpPr>
          <p:cNvPr id="18" name="标题 13"/>
          <p:cNvSpPr txBox="1">
            <a:spLocks/>
          </p:cNvSpPr>
          <p:nvPr/>
        </p:nvSpPr>
        <p:spPr>
          <a:xfrm>
            <a:off x="747395" y="3945106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18</a:t>
            </a:r>
            <a:r>
              <a:rPr lang="zh-CN" altLang="en-US" sz="1400" b="1" dirty="0">
                <a:latin typeface="+mn-ea"/>
                <a:ea typeface="+mn-ea"/>
              </a:rPr>
              <a:t>：沪胶</a:t>
            </a:r>
            <a:r>
              <a:rPr lang="en-US" altLang="zh-CN" sz="1400" b="1" dirty="0">
                <a:latin typeface="+mn-ea"/>
                <a:ea typeface="+mn-ea"/>
              </a:rPr>
              <a:t>1-9</a:t>
            </a:r>
            <a:r>
              <a:rPr lang="zh-CN" altLang="en-US" sz="1400" b="1" dirty="0">
                <a:latin typeface="+mn-ea"/>
                <a:ea typeface="+mn-ea"/>
              </a:rPr>
              <a:t>合约价差</a:t>
            </a:r>
          </a:p>
        </p:txBody>
      </p:sp>
      <p:sp>
        <p:nvSpPr>
          <p:cNvPr id="19" name="标题 13"/>
          <p:cNvSpPr txBox="1">
            <a:spLocks/>
          </p:cNvSpPr>
          <p:nvPr/>
        </p:nvSpPr>
        <p:spPr>
          <a:xfrm>
            <a:off x="669690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17</a:t>
            </a:r>
            <a:r>
              <a:rPr lang="zh-CN" altLang="en-US" sz="1400" b="1" dirty="0">
                <a:latin typeface="+mn-ea"/>
                <a:ea typeface="+mn-ea"/>
              </a:rPr>
              <a:t>：沪胶</a:t>
            </a:r>
            <a:r>
              <a:rPr lang="en-US" altLang="zh-CN" sz="1400" b="1" dirty="0">
                <a:latin typeface="+mn-ea"/>
                <a:ea typeface="+mn-ea"/>
              </a:rPr>
              <a:t>5-9</a:t>
            </a:r>
            <a:r>
              <a:rPr lang="zh-CN" altLang="en-US" sz="1400" b="1" dirty="0">
                <a:latin typeface="+mn-ea"/>
                <a:ea typeface="+mn-ea"/>
              </a:rPr>
              <a:t>合约价差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884099" y="4221425"/>
            <a:ext cx="3749773" cy="233952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由于橡胶交割品的特殊性，橡胶远月长期呈现升水结构。主力合约每年</a:t>
            </a:r>
            <a:r>
              <a:rPr lang="en-US" altLang="zh-CN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1-5-9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换月三次，从而导致多头移仓将面临价差损失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1480" y="1581290"/>
            <a:ext cx="3960000" cy="21600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40985" y="1623004"/>
            <a:ext cx="3960000" cy="21600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1480" y="4262802"/>
            <a:ext cx="39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/>
          <p:cNvPicPr>
            <a:picLocks noChangeAspect="1"/>
          </p:cNvPicPr>
          <p:nvPr/>
        </p:nvPicPr>
        <p:blipFill>
          <a:blip r:embed="rId2" cstate="screen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2" y="1035290"/>
            <a:ext cx="10801351" cy="3177153"/>
          </a:xfrm>
          <a:custGeom>
            <a:avLst/>
            <a:gdLst>
              <a:gd name="connsiteX0" fmla="*/ 0 w 10801351"/>
              <a:gd name="connsiteY0" fmla="*/ 0 h 3177153"/>
              <a:gd name="connsiteX1" fmla="*/ 10801351 w 10801351"/>
              <a:gd name="connsiteY1" fmla="*/ 0 h 3177153"/>
              <a:gd name="connsiteX2" fmla="*/ 10801351 w 10801351"/>
              <a:gd name="connsiteY2" fmla="*/ 3177153 h 3177153"/>
              <a:gd name="connsiteX3" fmla="*/ 0 w 10801351"/>
              <a:gd name="connsiteY3" fmla="*/ 3177153 h 31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351" h="3177153">
                <a:moveTo>
                  <a:pt x="0" y="0"/>
                </a:moveTo>
                <a:lnTo>
                  <a:pt x="10801351" y="0"/>
                </a:lnTo>
                <a:lnTo>
                  <a:pt x="10801351" y="3177153"/>
                </a:lnTo>
                <a:lnTo>
                  <a:pt x="0" y="3177153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 bwMode="auto">
          <a:xfrm>
            <a:off x="335361" y="1"/>
            <a:ext cx="5220580" cy="10352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1076554" y="5289207"/>
            <a:ext cx="840093" cy="15546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1" y="2929093"/>
            <a:ext cx="9040812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8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26052"/>
              </p:ext>
            </p:extLst>
          </p:nvPr>
        </p:nvGraphicFramePr>
        <p:xfrm>
          <a:off x="1809095" y="1692323"/>
          <a:ext cx="5383274" cy="397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22">
                  <a:extLst>
                    <a:ext uri="{9D8B030D-6E8A-4147-A177-3AD203B41FA5}">
                      <a16:colId xmlns:a16="http://schemas.microsoft.com/office/drawing/2014/main" xmlns="" val="2266102542"/>
                    </a:ext>
                  </a:extLst>
                </a:gridCol>
                <a:gridCol w="363756">
                  <a:extLst>
                    <a:ext uri="{9D8B030D-6E8A-4147-A177-3AD203B41FA5}">
                      <a16:colId xmlns:a16="http://schemas.microsoft.com/office/drawing/2014/main" xmlns="" val="1680768171"/>
                    </a:ext>
                  </a:extLst>
                </a:gridCol>
                <a:gridCol w="4306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69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一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沪胶历史价格走势</a:t>
                      </a: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935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911502"/>
                  </a:ext>
                </a:extLst>
              </a:tr>
              <a:tr h="5969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二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天胶供需格局</a:t>
                      </a: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935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9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天胶投资策略</a:t>
                      </a: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9443446"/>
                  </a:ext>
                </a:extLst>
              </a:tr>
              <a:tr h="397935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9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四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华文楷体" panose="02010600040101010101" pitchFamily="2" charset="-122"/>
                        </a:rPr>
                        <a:t>风险点</a:t>
                      </a: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935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latin typeface="Arial Narrow" panose="020B0606020202030204" pitchFamily="34" charset="0"/>
                        <a:ea typeface="华文楷体" panose="02010600040101010101" pitchFamily="2" charset="-122"/>
                      </a:endParaRPr>
                    </a:p>
                  </a:txBody>
                  <a:tcPr marL="91468" marR="91468"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一、沪胶历史价格走势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39" y="1846594"/>
            <a:ext cx="83883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438635" y="2463164"/>
            <a:ext cx="8185454" cy="3666137"/>
            <a:chOff x="755576" y="1988840"/>
            <a:chExt cx="8185454" cy="3666137"/>
          </a:xfrm>
        </p:grpSpPr>
        <p:sp>
          <p:nvSpPr>
            <p:cNvPr id="9" name="矩形标注 8"/>
            <p:cNvSpPr/>
            <p:nvPr/>
          </p:nvSpPr>
          <p:spPr>
            <a:xfrm>
              <a:off x="4283968" y="4837933"/>
              <a:ext cx="504056" cy="679300"/>
            </a:xfrm>
            <a:prstGeom prst="wedgeRectCallout">
              <a:avLst>
                <a:gd name="adj1" fmla="val 75207"/>
                <a:gd name="adj2" fmla="val -84994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美国次贷危机爆发</a:t>
              </a:r>
            </a:p>
          </p:txBody>
        </p:sp>
        <p:sp>
          <p:nvSpPr>
            <p:cNvPr id="10" name="矩形标注 9"/>
            <p:cNvSpPr/>
            <p:nvPr/>
          </p:nvSpPr>
          <p:spPr>
            <a:xfrm>
              <a:off x="5580112" y="4765924"/>
              <a:ext cx="576064" cy="889053"/>
            </a:xfrm>
            <a:prstGeom prst="wedgeRectCallout">
              <a:avLst>
                <a:gd name="adj1" fmla="val -91084"/>
                <a:gd name="adj2" fmla="val -38005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全球各国出台大规模经济刺激方案</a:t>
              </a:r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4932040" y="1988840"/>
              <a:ext cx="576064" cy="720079"/>
            </a:xfrm>
            <a:prstGeom prst="wedgeRectCallout">
              <a:avLst>
                <a:gd name="adj1" fmla="val 95660"/>
                <a:gd name="adj2" fmla="val -39013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中国汽车销量跃居全球第一</a:t>
              </a:r>
            </a:p>
          </p:txBody>
        </p:sp>
        <p:sp>
          <p:nvSpPr>
            <p:cNvPr id="12" name="矩形标注 11"/>
            <p:cNvSpPr/>
            <p:nvPr/>
          </p:nvSpPr>
          <p:spPr>
            <a:xfrm>
              <a:off x="6516216" y="2096850"/>
              <a:ext cx="822793" cy="504058"/>
            </a:xfrm>
            <a:prstGeom prst="wedgeRectCallout">
              <a:avLst>
                <a:gd name="adj1" fmla="val -90417"/>
                <a:gd name="adj2" fmla="val 66476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国内通胀压力趋紧，欧债危机升级</a:t>
              </a:r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6227984" y="4585903"/>
              <a:ext cx="720480" cy="360041"/>
            </a:xfrm>
            <a:prstGeom prst="wedgeRectCallout">
              <a:avLst>
                <a:gd name="adj1" fmla="val -2061"/>
                <a:gd name="adj2" fmla="val -151214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欧债危机蔓延</a:t>
              </a:r>
            </a:p>
          </p:txBody>
        </p:sp>
        <p:sp>
          <p:nvSpPr>
            <p:cNvPr id="14" name="矩形标注 13"/>
            <p:cNvSpPr/>
            <p:nvPr/>
          </p:nvSpPr>
          <p:spPr>
            <a:xfrm>
              <a:off x="7020272" y="2925939"/>
              <a:ext cx="1121498" cy="858341"/>
            </a:xfrm>
            <a:prstGeom prst="wedgeRectCallout">
              <a:avLst>
                <a:gd name="adj1" fmla="val 39727"/>
                <a:gd name="adj2" fmla="val 118949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东南亚主产国洪涝灾害；青岛保税区库存降至</a:t>
              </a: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年低点；合成胶暴涨</a:t>
              </a:r>
            </a:p>
          </p:txBody>
        </p:sp>
        <p:sp>
          <p:nvSpPr>
            <p:cNvPr id="15" name="矩形标注 14"/>
            <p:cNvSpPr/>
            <p:nvPr/>
          </p:nvSpPr>
          <p:spPr>
            <a:xfrm>
              <a:off x="8244408" y="3439244"/>
              <a:ext cx="696622" cy="345036"/>
            </a:xfrm>
            <a:prstGeom prst="wedgeRectCallout">
              <a:avLst>
                <a:gd name="adj1" fmla="val -41268"/>
                <a:gd name="adj2" fmla="val 164509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泰国抛储</a:t>
              </a: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755576" y="3923895"/>
              <a:ext cx="1049490" cy="639016"/>
            </a:xfrm>
            <a:prstGeom prst="wedgeRectCallout">
              <a:avLst>
                <a:gd name="adj1" fmla="val -23484"/>
                <a:gd name="adj2" fmla="val 114740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97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年亚洲金融危机，国内需求不旺，经济运行困难</a:t>
              </a:r>
            </a:p>
          </p:txBody>
        </p:sp>
      </p:grpSp>
      <p:sp>
        <p:nvSpPr>
          <p:cNvPr id="18" name="标题 13"/>
          <p:cNvSpPr txBox="1">
            <a:spLocks/>
          </p:cNvSpPr>
          <p:nvPr/>
        </p:nvSpPr>
        <p:spPr>
          <a:xfrm>
            <a:off x="8264080" y="6314874"/>
            <a:ext cx="2242997" cy="204998"/>
          </a:xfrm>
          <a:prstGeom prst="rect">
            <a:avLst/>
          </a:prstGeom>
        </p:spPr>
        <p:txBody>
          <a:bodyPr lIns="68769" tIns="34385" rIns="68769" bIns="34385"/>
          <a:lstStyle>
            <a:lvl1pPr algn="ctr" defTabSz="68781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+mn-ea"/>
                <a:ea typeface="+mn-ea"/>
              </a:rPr>
              <a:t>数据来源：文华财经</a:t>
            </a:r>
          </a:p>
        </p:txBody>
      </p:sp>
      <p:sp>
        <p:nvSpPr>
          <p:cNvPr id="19" name="标题 13"/>
          <p:cNvSpPr txBox="1">
            <a:spLocks/>
          </p:cNvSpPr>
          <p:nvPr/>
        </p:nvSpPr>
        <p:spPr>
          <a:xfrm>
            <a:off x="669740" y="1288151"/>
            <a:ext cx="2678337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 smtClean="0">
                <a:latin typeface="+mn-ea"/>
                <a:ea typeface="+mn-ea"/>
              </a:rPr>
              <a:t>图</a:t>
            </a:r>
            <a:r>
              <a:rPr lang="en-US" altLang="zh-CN" sz="1600" b="1" dirty="0">
                <a:latin typeface="+mn-ea"/>
                <a:ea typeface="+mn-ea"/>
              </a:rPr>
              <a:t>1</a:t>
            </a:r>
            <a:r>
              <a:rPr lang="zh-CN" altLang="en-US" sz="1600" b="1" dirty="0">
                <a:latin typeface="+mn-ea"/>
                <a:ea typeface="+mn-ea"/>
              </a:rPr>
              <a:t>：沪胶主力合约走势图</a:t>
            </a:r>
          </a:p>
        </p:txBody>
      </p:sp>
    </p:spTree>
    <p:extLst>
      <p:ext uri="{BB962C8B-B14F-4D97-AF65-F5344CB8AC3E}">
        <p14:creationId xmlns:p14="http://schemas.microsoft.com/office/powerpoint/2010/main" val="10614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橡胶目前是否处于历史底部？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517013" y="4873370"/>
            <a:ext cx="10687799" cy="20276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600"/>
              </a:spcAft>
              <a:buFont typeface="Arial" pitchFamily="34" charset="0"/>
              <a:buNone/>
            </a:pP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从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1998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年至今，历经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20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年，沪胶价格走势大致可分成三个时期：</a:t>
            </a:r>
            <a:endParaRPr lang="en-US" altLang="zh-CN" sz="1400" dirty="0" smtClean="0">
              <a:solidFill>
                <a:prstClr val="black"/>
              </a:solidFill>
              <a:latin typeface="+mn-ea"/>
            </a:endParaRPr>
          </a:p>
          <a:p>
            <a:pPr algn="just" fontAlgn="auto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1998-2001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年底（震荡走低）</a:t>
            </a:r>
            <a:endParaRPr lang="en-US" altLang="zh-CN" sz="1400" dirty="0" smtClean="0">
              <a:solidFill>
                <a:prstClr val="black"/>
              </a:solidFill>
              <a:latin typeface="+mn-ea"/>
            </a:endParaRPr>
          </a:p>
          <a:p>
            <a:pPr algn="just" fontAlgn="auto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2002-2011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年初（震荡上涨）：沪胶主力从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6320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吨到最高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43500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吨，涨幅高达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588%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1400" dirty="0" smtClean="0">
              <a:solidFill>
                <a:prstClr val="black"/>
              </a:solidFill>
              <a:latin typeface="+mn-ea"/>
            </a:endParaRPr>
          </a:p>
          <a:p>
            <a:pPr algn="just" fontAlgn="auto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2011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年初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-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至今（长期下跌）：在过去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7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年间，沪胶主力从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43500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吨下跌至当前的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11605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吨，跌幅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73%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1400" dirty="0" smtClean="0">
              <a:solidFill>
                <a:prstClr val="black"/>
              </a:solidFill>
              <a:latin typeface="+mn-ea"/>
            </a:endParaRPr>
          </a:p>
          <a:p>
            <a:pPr marL="0" indent="0" algn="just" fontAlgn="auto">
              <a:spcAft>
                <a:spcPts val="600"/>
              </a:spcAft>
              <a:buFont typeface="Arial" pitchFamily="34" charset="0"/>
              <a:buNone/>
            </a:pP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若以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2008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年低点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8650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吨到历史最高点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43500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吨计算，沪胶目前处于（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11605-8650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）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43500-8650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）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</a:rPr>
              <a:t>=8.48%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，即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</a:rPr>
              <a:t>历史区间的相对底部，下行空间有限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1400" dirty="0">
              <a:solidFill>
                <a:prstClr val="black"/>
              </a:solidFill>
              <a:latin typeface="+mn-ea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10634"/>
              </p:ext>
            </p:extLst>
          </p:nvPr>
        </p:nvGraphicFramePr>
        <p:xfrm>
          <a:off x="6842123" y="1410280"/>
          <a:ext cx="4165156" cy="341376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082578"/>
                <a:gridCol w="2082578"/>
              </a:tblGrid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平均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16147.02574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标准误差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101.1179024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中位数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14362.5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众数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9000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标准差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7102.767922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方差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50449312.16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峰度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0.451781206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偏度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0.894450104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区域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36500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最小值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6360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最大值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42860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求和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79669425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观测数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4934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2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置信度</a:t>
                      </a:r>
                      <a:r>
                        <a:rPr lang="en-US" altLang="zh-CN" sz="1600" u="none" strike="noStrike" dirty="0">
                          <a:effectLst/>
                        </a:rPr>
                        <a:t>(95.0%)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198.2360861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2678337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 smtClean="0">
                <a:latin typeface="+mn-ea"/>
                <a:ea typeface="+mn-ea"/>
              </a:rPr>
              <a:t>图</a:t>
            </a:r>
            <a:r>
              <a:rPr lang="en-US" altLang="zh-CN" sz="1600" b="1" dirty="0" smtClean="0">
                <a:latin typeface="+mn-ea"/>
                <a:ea typeface="+mn-ea"/>
              </a:rPr>
              <a:t>2</a:t>
            </a:r>
            <a:r>
              <a:rPr lang="zh-CN" altLang="en-US" sz="1600" b="1" dirty="0" smtClean="0">
                <a:latin typeface="+mn-ea"/>
                <a:ea typeface="+mn-ea"/>
              </a:rPr>
              <a:t>：沪胶历史波动率</a:t>
            </a:r>
            <a:endParaRPr lang="zh-CN" altLang="en-US" sz="1600" b="1" dirty="0"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0" y="1590348"/>
            <a:ext cx="5395912" cy="30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标题 13"/>
          <p:cNvSpPr txBox="1">
            <a:spLocks/>
          </p:cNvSpPr>
          <p:nvPr/>
        </p:nvSpPr>
        <p:spPr>
          <a:xfrm>
            <a:off x="4868169" y="4670853"/>
            <a:ext cx="2242997" cy="204998"/>
          </a:xfrm>
          <a:prstGeom prst="rect">
            <a:avLst/>
          </a:prstGeom>
        </p:spPr>
        <p:txBody>
          <a:bodyPr lIns="68769" tIns="34385" rIns="68769" bIns="34385"/>
          <a:lstStyle>
            <a:lvl1pPr algn="ctr" defTabSz="68781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+mn-ea"/>
                <a:ea typeface="+mn-ea"/>
              </a:rPr>
              <a:t>数据来源：文华财经</a:t>
            </a:r>
          </a:p>
        </p:txBody>
      </p:sp>
    </p:spTree>
    <p:extLst>
      <p:ext uri="{BB962C8B-B14F-4D97-AF65-F5344CB8AC3E}">
        <p14:creationId xmlns:p14="http://schemas.microsoft.com/office/powerpoint/2010/main" val="21012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二、天胶供需格局</a:t>
            </a:r>
          </a:p>
        </p:txBody>
      </p:sp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>
                <a:latin typeface="+mn-ea"/>
                <a:ea typeface="+mn-ea"/>
              </a:rPr>
              <a:t>图</a:t>
            </a:r>
            <a:r>
              <a:rPr lang="en-US" altLang="zh-CN" sz="1600" b="1" dirty="0">
                <a:latin typeface="+mn-ea"/>
                <a:ea typeface="+mn-ea"/>
              </a:rPr>
              <a:t>3</a:t>
            </a:r>
            <a:r>
              <a:rPr lang="zh-CN" altLang="en-US" sz="1600" b="1" dirty="0">
                <a:latin typeface="+mn-ea"/>
                <a:ea typeface="+mn-ea"/>
              </a:rPr>
              <a:t>：全球天胶供需格局走势（单位：万吨）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69" y="1788436"/>
            <a:ext cx="7614451" cy="351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137713" y="5308794"/>
            <a:ext cx="9343767" cy="1337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zh-CN" altLang="en-US" sz="1600" dirty="0" smtClean="0">
                <a:latin typeface="+mn-ea"/>
              </a:rPr>
              <a:t>        从全球天胶历年供需走势图上可以看出，</a:t>
            </a:r>
            <a:r>
              <a:rPr lang="en-US" altLang="zh-CN" sz="1600" dirty="0" smtClean="0">
                <a:latin typeface="+mn-ea"/>
              </a:rPr>
              <a:t>2002</a:t>
            </a:r>
            <a:r>
              <a:rPr lang="zh-CN" altLang="en-US" sz="1600" dirty="0" smtClean="0">
                <a:latin typeface="+mn-ea"/>
              </a:rPr>
              <a:t>年</a:t>
            </a:r>
            <a:r>
              <a:rPr lang="en-US" altLang="zh-CN" sz="1600" dirty="0" smtClean="0">
                <a:latin typeface="+mn-ea"/>
              </a:rPr>
              <a:t>-2008</a:t>
            </a:r>
            <a:r>
              <a:rPr lang="zh-CN" altLang="en-US" sz="1600" dirty="0" smtClean="0">
                <a:latin typeface="+mn-ea"/>
              </a:rPr>
              <a:t>年，全球天胶基本上</a:t>
            </a:r>
            <a:r>
              <a:rPr lang="zh-CN" altLang="en-US" sz="1600" dirty="0">
                <a:latin typeface="+mn-ea"/>
              </a:rPr>
              <a:t>整体</a:t>
            </a:r>
            <a:r>
              <a:rPr lang="zh-CN" altLang="en-US" sz="1600" dirty="0" smtClean="0">
                <a:latin typeface="+mn-ea"/>
              </a:rPr>
              <a:t>是处于供不应求的周期；</a:t>
            </a:r>
            <a:r>
              <a:rPr lang="en-US" altLang="zh-CN" sz="1600" dirty="0" smtClean="0">
                <a:latin typeface="+mn-ea"/>
              </a:rPr>
              <a:t>2011</a:t>
            </a:r>
            <a:r>
              <a:rPr lang="zh-CN" altLang="en-US" sz="1600" dirty="0">
                <a:latin typeface="+mn-ea"/>
              </a:rPr>
              <a:t>年之后</a:t>
            </a:r>
            <a:r>
              <a:rPr lang="zh-CN" altLang="en-US" sz="1600" dirty="0" smtClean="0">
                <a:latin typeface="+mn-ea"/>
              </a:rPr>
              <a:t>，全球天胶基本呈现出供应过剩的格局，天胶价格也随之跌入谷底。由于价格过低导致东南亚主产国割胶不充分，加之雨水的影响，</a:t>
            </a:r>
            <a:r>
              <a:rPr lang="en-US" altLang="zh-CN" sz="1600" dirty="0" smtClean="0">
                <a:latin typeface="+mn-ea"/>
              </a:rPr>
              <a:t>2016</a:t>
            </a:r>
            <a:r>
              <a:rPr lang="zh-CN" altLang="en-US" sz="1600" dirty="0" smtClean="0">
                <a:latin typeface="+mn-ea"/>
              </a:rPr>
              <a:t>年出现了供不应求的局面，胶价因此完成中级反弹。然</a:t>
            </a:r>
            <a:r>
              <a:rPr lang="en-US" altLang="zh-CN" sz="1600" dirty="0" smtClean="0">
                <a:latin typeface="+mn-ea"/>
              </a:rPr>
              <a:t>2017</a:t>
            </a:r>
            <a:r>
              <a:rPr lang="zh-CN" altLang="en-US" sz="1600" dirty="0" smtClean="0">
                <a:latin typeface="+mn-ea"/>
              </a:rPr>
              <a:t>年在产能周期的自然释放下，全球天胶重回供应过剩格局。</a:t>
            </a:r>
            <a:endParaRPr lang="en-US" altLang="zh-CN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新种面积大幅下降，全球橡胶种植面积拐点在</a:t>
            </a:r>
            <a:r>
              <a:rPr lang="en-US" altLang="zh-CN" dirty="0"/>
              <a:t>2017</a:t>
            </a:r>
            <a:r>
              <a:rPr lang="zh-CN" altLang="en-US" dirty="0"/>
              <a:t>年</a:t>
            </a:r>
          </a:p>
        </p:txBody>
      </p:sp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4</a:t>
            </a:r>
            <a:r>
              <a:rPr lang="zh-CN" altLang="en-US" sz="1400" b="1" dirty="0">
                <a:latin typeface="+mn-ea"/>
                <a:ea typeface="+mn-ea"/>
              </a:rPr>
              <a:t>：全球橡胶新种面积（单位：千公顷</a:t>
            </a:r>
            <a:r>
              <a:rPr lang="zh-CN" altLang="en-US" sz="1400" b="1" dirty="0" smtClean="0">
                <a:latin typeface="+mn-ea"/>
                <a:ea typeface="+mn-ea"/>
              </a:rPr>
              <a:t>）</a:t>
            </a:r>
            <a:endParaRPr lang="zh-CN" altLang="en-US" sz="1400" b="1" dirty="0">
              <a:latin typeface="+mn-ea"/>
              <a:ea typeface="+mn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69740" y="5608323"/>
            <a:ext cx="10750187" cy="646977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2003-2012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年间全球天胶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新种面积随着橡胶价格的大幅上涨而持续增加，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年新种植面积达到历史峰值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48.5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万公顷，根据橡胶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年生长周期，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2017-2019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年全球橡胶可割胶面积继续保持增长势头，全球天胶供过于求的格局仍将持续。但自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2013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年开始全球天胶新种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面积持续走低，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年降至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6.7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公顷，由此推测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年之后全球天胶可开割面积将大幅下降，天胶供需格局或将逐渐改善，胶价将逐步走出熊市。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25070" y="1682605"/>
            <a:ext cx="4320000" cy="1800000"/>
          </a:xfrm>
          <a:prstGeom prst="rect">
            <a:avLst/>
          </a:prstGeom>
        </p:spPr>
      </p:pic>
      <p:grpSp>
        <p:nvGrpSpPr>
          <p:cNvPr id="8" name="组合 7"/>
          <p:cNvGrpSpPr>
            <a:grpSpLocks/>
          </p:cNvGrpSpPr>
          <p:nvPr/>
        </p:nvGrpSpPr>
        <p:grpSpPr>
          <a:xfrm>
            <a:off x="747395" y="3808323"/>
            <a:ext cx="4320000" cy="1800000"/>
            <a:chOff x="488049" y="3913198"/>
            <a:chExt cx="4011943" cy="20327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049" y="3913198"/>
              <a:ext cx="4011943" cy="2032776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3923928" y="4005064"/>
              <a:ext cx="288032" cy="432048"/>
            </a:xfrm>
            <a:prstGeom prst="ellipse">
              <a:avLst/>
            </a:prstGeom>
            <a:noFill/>
            <a:ln w="28575" cap="flat" cmpd="sng" algn="ctr">
              <a:solidFill>
                <a:srgbClr val="F14124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>
          <a:xfrm>
            <a:off x="747395" y="1682605"/>
            <a:ext cx="4320000" cy="1800000"/>
            <a:chOff x="486271" y="1504823"/>
            <a:chExt cx="4011942" cy="205232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271" y="1504823"/>
              <a:ext cx="4011942" cy="2052320"/>
            </a:xfrm>
            <a:prstGeom prst="rect">
              <a:avLst/>
            </a:prstGeom>
          </p:spPr>
        </p:pic>
        <p:sp>
          <p:nvSpPr>
            <p:cNvPr id="14" name="圆角矩形 13"/>
            <p:cNvSpPr/>
            <p:nvPr/>
          </p:nvSpPr>
          <p:spPr>
            <a:xfrm>
              <a:off x="2339752" y="1556792"/>
              <a:ext cx="792088" cy="648072"/>
            </a:xfrm>
            <a:prstGeom prst="roundRect">
              <a:avLst/>
            </a:prstGeom>
            <a:noFill/>
            <a:ln w="25400" cap="flat" cmpd="sng" algn="ctr">
              <a:solidFill>
                <a:srgbClr val="B4DCFA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3928" y="2132856"/>
              <a:ext cx="300664" cy="720080"/>
            </a:xfrm>
            <a:prstGeom prst="ellipse">
              <a:avLst/>
            </a:prstGeom>
            <a:noFill/>
            <a:ln w="28575" cap="flat" cmpd="sng" algn="ctr">
              <a:solidFill>
                <a:srgbClr val="F14124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pic>
        <p:nvPicPr>
          <p:cNvPr id="16" name="图片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25070" y="3808323"/>
            <a:ext cx="4320000" cy="1800000"/>
          </a:xfrm>
          <a:prstGeom prst="rect">
            <a:avLst/>
          </a:prstGeom>
        </p:spPr>
      </p:pic>
      <p:sp>
        <p:nvSpPr>
          <p:cNvPr id="17" name="标题 13"/>
          <p:cNvSpPr txBox="1">
            <a:spLocks/>
          </p:cNvSpPr>
          <p:nvPr/>
        </p:nvSpPr>
        <p:spPr>
          <a:xfrm>
            <a:off x="6760985" y="3508426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7</a:t>
            </a:r>
            <a:r>
              <a:rPr lang="zh-CN" altLang="en-US" sz="1400" b="1" dirty="0">
                <a:latin typeface="+mn-ea"/>
                <a:ea typeface="+mn-ea"/>
              </a:rPr>
              <a:t>：全球橡胶开割面积（单位：千公顷）</a:t>
            </a:r>
          </a:p>
        </p:txBody>
      </p:sp>
      <p:sp>
        <p:nvSpPr>
          <p:cNvPr id="18" name="标题 13"/>
          <p:cNvSpPr txBox="1">
            <a:spLocks/>
          </p:cNvSpPr>
          <p:nvPr/>
        </p:nvSpPr>
        <p:spPr>
          <a:xfrm>
            <a:off x="747395" y="3508426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6</a:t>
            </a:r>
            <a:r>
              <a:rPr lang="zh-CN" altLang="en-US" sz="1400" b="1" dirty="0">
                <a:latin typeface="+mn-ea"/>
                <a:ea typeface="+mn-ea"/>
              </a:rPr>
              <a:t>：全球橡胶总种植面积（单位：千公顷）</a:t>
            </a:r>
          </a:p>
        </p:txBody>
      </p:sp>
      <p:sp>
        <p:nvSpPr>
          <p:cNvPr id="19" name="标题 13"/>
          <p:cNvSpPr txBox="1">
            <a:spLocks/>
          </p:cNvSpPr>
          <p:nvPr/>
        </p:nvSpPr>
        <p:spPr>
          <a:xfrm>
            <a:off x="669690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 smtClean="0">
                <a:latin typeface="+mn-ea"/>
                <a:ea typeface="+mn-ea"/>
              </a:rPr>
              <a:t>图</a:t>
            </a:r>
            <a:r>
              <a:rPr lang="en-US" altLang="zh-CN" sz="1400" b="1" dirty="0" smtClean="0">
                <a:latin typeface="+mn-ea"/>
                <a:ea typeface="+mn-ea"/>
              </a:rPr>
              <a:t>5</a:t>
            </a:r>
            <a:r>
              <a:rPr lang="zh-CN" altLang="en-US" sz="1400" b="1" dirty="0" smtClean="0">
                <a:latin typeface="+mn-ea"/>
                <a:ea typeface="+mn-ea"/>
              </a:rPr>
              <a:t>：</a:t>
            </a:r>
            <a:r>
              <a:rPr lang="zh-CN" altLang="en-US" sz="1400" b="1" dirty="0">
                <a:latin typeface="+mn-ea"/>
                <a:ea typeface="+mn-ea"/>
              </a:rPr>
              <a:t>全球</a:t>
            </a:r>
            <a:r>
              <a:rPr lang="zh-CN" altLang="en-US" sz="1400" b="1" dirty="0" smtClean="0">
                <a:latin typeface="+mn-ea"/>
                <a:ea typeface="+mn-ea"/>
              </a:rPr>
              <a:t>橡胶翻新面积</a:t>
            </a:r>
            <a:r>
              <a:rPr lang="zh-CN" altLang="en-US" sz="1400" b="1" dirty="0">
                <a:latin typeface="+mn-ea"/>
                <a:ea typeface="+mn-ea"/>
              </a:rPr>
              <a:t>（单位：千公顷</a:t>
            </a:r>
            <a:r>
              <a:rPr lang="zh-CN" altLang="en-US" sz="1400" b="1" dirty="0" smtClean="0">
                <a:latin typeface="+mn-ea"/>
                <a:ea typeface="+mn-ea"/>
              </a:rPr>
              <a:t>）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15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胶价低位运行，胶农割胶意愿降低</a:t>
            </a:r>
          </a:p>
        </p:txBody>
      </p:sp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>
                <a:latin typeface="+mn-ea"/>
                <a:ea typeface="+mn-ea"/>
              </a:rPr>
              <a:t>图</a:t>
            </a:r>
            <a:r>
              <a:rPr lang="en-US" altLang="zh-CN" sz="1600" b="1" dirty="0">
                <a:latin typeface="+mn-ea"/>
                <a:ea typeface="+mn-ea"/>
              </a:rPr>
              <a:t>8</a:t>
            </a:r>
            <a:r>
              <a:rPr lang="zh-CN" altLang="en-US" sz="1600" b="1" dirty="0">
                <a:latin typeface="+mn-ea"/>
                <a:ea typeface="+mn-ea"/>
              </a:rPr>
              <a:t>：云南胶水收购价格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144809" y="4503010"/>
            <a:ext cx="9445856" cy="158417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橡胶成本包括种植成本</a:t>
            </a:r>
            <a:r>
              <a:rPr lang="en-US" altLang="zh-CN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割胶成本</a:t>
            </a:r>
            <a:r>
              <a:rPr lang="en-US" altLang="zh-CN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加工成本。</a:t>
            </a:r>
            <a:endParaRPr lang="en-US" altLang="zh-CN" sz="1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 fontAlgn="auto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国内产区方面，海南的成本相对较高，约为</a:t>
            </a:r>
            <a:r>
              <a:rPr lang="en-US" altLang="zh-CN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12500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吨；云南的成本约为</a:t>
            </a:r>
            <a:r>
              <a:rPr lang="en-US" altLang="zh-CN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10000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吨。由于</a:t>
            </a:r>
            <a:r>
              <a:rPr lang="zh-CN" altLang="en-US" sz="1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沪胶低位运行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，目前原料收购价格处于往年同期偏低水平，若进一步大幅下跌将挫伤胶农割胶积极性，出现弃割等现象，下跌持续的时间愈长，对产量的影响愈加明显。因此，</a:t>
            </a:r>
            <a:r>
              <a:rPr lang="zh-CN" altLang="en-US" sz="1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从成本方面来分析，胶价也已经比较接近历史底部。</a:t>
            </a:r>
            <a:endParaRPr lang="en-US" altLang="zh-CN" sz="1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 fontAlgn="auto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泰国产区方面，</a:t>
            </a:r>
            <a:r>
              <a:rPr lang="zh-CN" altLang="en-US" sz="1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一般来说，原料价格在</a:t>
            </a:r>
            <a:r>
              <a:rPr lang="en-US" altLang="zh-CN" sz="1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1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泰铢</a:t>
            </a:r>
            <a:r>
              <a:rPr lang="en-US" altLang="zh-CN" sz="1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公斤以下，将可能出现大规模弃割的现象，对天胶的产量会有明显的</a:t>
            </a:r>
            <a:r>
              <a:rPr lang="zh-CN" altLang="en-US" sz="1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影响，目前离弃割红线尚有一定距离，不会产生大面积弃割情绪。</a:t>
            </a:r>
            <a:endParaRPr lang="en-US" altLang="zh-CN" sz="1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9" y="1753236"/>
            <a:ext cx="4054988" cy="2590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15" y="1753236"/>
            <a:ext cx="4032448" cy="2590515"/>
          </a:xfrm>
          <a:prstGeom prst="rect">
            <a:avLst/>
          </a:prstGeom>
        </p:spPr>
      </p:pic>
      <p:sp>
        <p:nvSpPr>
          <p:cNvPr id="10" name="标题 13"/>
          <p:cNvSpPr txBox="1">
            <a:spLocks/>
          </p:cNvSpPr>
          <p:nvPr/>
        </p:nvSpPr>
        <p:spPr>
          <a:xfrm>
            <a:off x="6527754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600" b="1" dirty="0">
                <a:latin typeface="+mn-ea"/>
                <a:ea typeface="+mn-ea"/>
              </a:rPr>
              <a:t>图</a:t>
            </a:r>
            <a:r>
              <a:rPr lang="en-US" altLang="zh-CN" sz="1600" b="1" dirty="0">
                <a:latin typeface="+mn-ea"/>
                <a:ea typeface="+mn-ea"/>
              </a:rPr>
              <a:t>9</a:t>
            </a:r>
            <a:r>
              <a:rPr lang="zh-CN" altLang="en-US" sz="1600" b="1" dirty="0">
                <a:latin typeface="+mn-ea"/>
                <a:ea typeface="+mn-ea"/>
              </a:rPr>
              <a:t>：泰国原料胶水收购价格</a:t>
            </a:r>
          </a:p>
        </p:txBody>
      </p:sp>
    </p:spTree>
    <p:extLst>
      <p:ext uri="{BB962C8B-B14F-4D97-AF65-F5344CB8AC3E}">
        <p14:creationId xmlns:p14="http://schemas.microsoft.com/office/powerpoint/2010/main" val="2613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胶需求与宏观经济增长呈正相关，未来天胶需求仍将维持低速增长</a:t>
            </a:r>
          </a:p>
        </p:txBody>
      </p:sp>
      <p:sp>
        <p:nvSpPr>
          <p:cNvPr id="21" name="标题 13"/>
          <p:cNvSpPr txBox="1">
            <a:spLocks/>
          </p:cNvSpPr>
          <p:nvPr/>
        </p:nvSpPr>
        <p:spPr>
          <a:xfrm>
            <a:off x="66974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10</a:t>
            </a:r>
            <a:r>
              <a:rPr lang="zh-CN" altLang="en-US" sz="1400" b="1" dirty="0">
                <a:latin typeface="+mn-ea"/>
                <a:ea typeface="+mn-ea"/>
              </a:rPr>
              <a:t>：全球</a:t>
            </a:r>
            <a:r>
              <a:rPr lang="en-US" altLang="zh-CN" sz="1400" b="1" dirty="0">
                <a:latin typeface="+mn-ea"/>
                <a:ea typeface="+mn-ea"/>
              </a:rPr>
              <a:t>GDP</a:t>
            </a:r>
            <a:r>
              <a:rPr lang="zh-CN" altLang="en-US" sz="1400" b="1" dirty="0">
                <a:latin typeface="+mn-ea"/>
                <a:ea typeface="+mn-ea"/>
              </a:rPr>
              <a:t>增速</a:t>
            </a:r>
          </a:p>
        </p:txBody>
      </p:sp>
      <p:sp>
        <p:nvSpPr>
          <p:cNvPr id="17" name="标题 13"/>
          <p:cNvSpPr txBox="1">
            <a:spLocks/>
          </p:cNvSpPr>
          <p:nvPr/>
        </p:nvSpPr>
        <p:spPr>
          <a:xfrm>
            <a:off x="6766175" y="3945106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13</a:t>
            </a:r>
            <a:r>
              <a:rPr lang="zh-CN" altLang="en-US" sz="1400" b="1" dirty="0">
                <a:latin typeface="+mn-ea"/>
                <a:ea typeface="+mn-ea"/>
              </a:rPr>
              <a:t>：中国天胶消费量（单位：万吨）</a:t>
            </a:r>
          </a:p>
        </p:txBody>
      </p:sp>
      <p:sp>
        <p:nvSpPr>
          <p:cNvPr id="18" name="标题 13"/>
          <p:cNvSpPr txBox="1">
            <a:spLocks/>
          </p:cNvSpPr>
          <p:nvPr/>
        </p:nvSpPr>
        <p:spPr>
          <a:xfrm>
            <a:off x="747395" y="3945106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12</a:t>
            </a:r>
            <a:r>
              <a:rPr lang="zh-CN" altLang="en-US" sz="1400" b="1" dirty="0">
                <a:latin typeface="+mn-ea"/>
                <a:ea typeface="+mn-ea"/>
              </a:rPr>
              <a:t>：全球天胶消费量（单位：万吨）</a:t>
            </a:r>
          </a:p>
        </p:txBody>
      </p:sp>
      <p:sp>
        <p:nvSpPr>
          <p:cNvPr id="19" name="标题 13"/>
          <p:cNvSpPr txBox="1">
            <a:spLocks/>
          </p:cNvSpPr>
          <p:nvPr/>
        </p:nvSpPr>
        <p:spPr>
          <a:xfrm>
            <a:off x="6696900" y="1288151"/>
            <a:ext cx="4448170" cy="293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1400" b="1" dirty="0">
                <a:latin typeface="+mn-ea"/>
                <a:ea typeface="+mn-ea"/>
              </a:rPr>
              <a:t>图</a:t>
            </a:r>
            <a:r>
              <a:rPr lang="en-US" altLang="zh-CN" sz="1400" b="1" dirty="0">
                <a:latin typeface="+mn-ea"/>
                <a:ea typeface="+mn-ea"/>
              </a:rPr>
              <a:t>11</a:t>
            </a:r>
            <a:r>
              <a:rPr lang="zh-CN" altLang="en-US" sz="1400" b="1" dirty="0">
                <a:latin typeface="+mn-ea"/>
                <a:ea typeface="+mn-ea"/>
              </a:rPr>
              <a:t>：中国</a:t>
            </a:r>
            <a:r>
              <a:rPr lang="en-US" altLang="zh-CN" sz="1400" b="1" dirty="0">
                <a:latin typeface="+mn-ea"/>
                <a:ea typeface="+mn-ea"/>
              </a:rPr>
              <a:t>GDP</a:t>
            </a:r>
            <a:r>
              <a:rPr lang="zh-CN" altLang="en-US" sz="1400" b="1" dirty="0">
                <a:latin typeface="+mn-ea"/>
                <a:ea typeface="+mn-ea"/>
              </a:rPr>
              <a:t>增速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21" y="1600839"/>
            <a:ext cx="4320000" cy="22198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85" y="1581290"/>
            <a:ext cx="4320000" cy="22099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285" y="4238245"/>
            <a:ext cx="4320000" cy="2277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21" y="4238245"/>
            <a:ext cx="4320000" cy="22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107" y="354842"/>
            <a:ext cx="11137900" cy="470744"/>
          </a:xfrm>
        </p:spPr>
        <p:txBody>
          <a:bodyPr/>
          <a:lstStyle/>
          <a:p>
            <a:pPr algn="l"/>
            <a:r>
              <a:rPr lang="zh-CN" altLang="en-US" dirty="0"/>
              <a:t>三、天胶投资策略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095270999"/>
              </p:ext>
            </p:extLst>
          </p:nvPr>
        </p:nvGraphicFramePr>
        <p:xfrm>
          <a:off x="1978677" y="1433013"/>
          <a:ext cx="8388596" cy="30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1978677" y="4321907"/>
            <a:ext cx="8571042" cy="187220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情境模拟：</a:t>
            </a:r>
            <a:endParaRPr lang="en-US" altLang="zh-CN" sz="1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假设多头在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11000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吨入场，若胶价回落至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吨，则亏损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吨，回撤比例为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9%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；若胶价上涨至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18000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吨，则盈利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吨，收益率为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64%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假设多头在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11000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吨入场，若胶价回落至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吨，则亏损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吨，回撤比例为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18%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；若胶价上涨至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吨，则盈利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吨，收益率为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82%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0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华文楷体"/>
        <a:ea typeface="华文楷体"/>
        <a:cs typeface="Arial"/>
      </a:majorFont>
      <a:minorFont>
        <a:latin typeface="华文楷体"/>
        <a:ea typeface="华文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D9E5F3"/>
        </a:solidFill>
        <a:ln w="9525" algn="ctr">
          <a:solidFill>
            <a:srgbClr val="8BAED9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0" rIns="0" bIns="0" anchor="ctr" anchorCtr="1"/>
      <a:lstStyle>
        <a:defPPr algn="ctr" fontAlgn="auto">
          <a:spcBef>
            <a:spcPts val="0"/>
          </a:spcBef>
          <a:spcAft>
            <a:spcPts val="0"/>
          </a:spcAft>
          <a:buClr>
            <a:schemeClr val="tx1">
              <a:lumMod val="50000"/>
              <a:lumOff val="50000"/>
            </a:schemeClr>
          </a:buClr>
          <a:buSzPct val="80000"/>
          <a:defRPr sz="1400" b="1" kern="0" dirty="0" smtClean="0">
            <a:solidFill>
              <a:sysClr val="windowText" lastClr="000000"/>
            </a:solidFill>
            <a:latin typeface="Arial"/>
            <a:ea typeface="华文楷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125417</TotalTime>
  <Words>1393</Words>
  <Application>Microsoft Office PowerPoint</Application>
  <PresentationFormat>自定义</PresentationFormat>
  <Paragraphs>109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自定义设计方案</vt:lpstr>
      <vt:lpstr>Blank</vt:lpstr>
      <vt:lpstr>Office 主题</vt:lpstr>
      <vt:lpstr>PowerPoint 演示文稿</vt:lpstr>
      <vt:lpstr>目录</vt:lpstr>
      <vt:lpstr>一、沪胶历史价格走势</vt:lpstr>
      <vt:lpstr>橡胶目前是否处于历史底部？</vt:lpstr>
      <vt:lpstr>二、天胶供需格局</vt:lpstr>
      <vt:lpstr>新种面积大幅下降，全球橡胶种植面积拐点在2017年</vt:lpstr>
      <vt:lpstr>胶价低位运行，胶农割胶意愿降低</vt:lpstr>
      <vt:lpstr>胶需求与宏观经济增长呈正相关，未来天胶需求仍将维持低速增长</vt:lpstr>
      <vt:lpstr>三、天胶投资策略</vt:lpstr>
      <vt:lpstr>四、风险点</vt:lpstr>
      <vt:lpstr>高基差+交割机制，大量套利盘的涌入将对胶价有所压制</vt:lpstr>
      <vt:lpstr>胶需求与宏观经济增长呈正相关，未来天胶需求仍将维持低速增长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刘宇</dc:creator>
  <cp:lastModifiedBy>周文江</cp:lastModifiedBy>
  <cp:revision>5100</cp:revision>
  <dcterms:created xsi:type="dcterms:W3CDTF">2007-05-24T06:30:13Z</dcterms:created>
  <dcterms:modified xsi:type="dcterms:W3CDTF">2018-06-18T03:35:41Z</dcterms:modified>
</cp:coreProperties>
</file>